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2" r:id="rId7"/>
    <p:sldId id="261" r:id="rId8"/>
    <p:sldId id="263" r:id="rId9"/>
    <p:sldId id="264" r:id="rId10"/>
    <p:sldId id="282" r:id="rId11"/>
    <p:sldId id="283" r:id="rId12"/>
    <p:sldId id="284" r:id="rId13"/>
    <p:sldId id="281" r:id="rId14"/>
    <p:sldId id="285" r:id="rId15"/>
    <p:sldId id="265" r:id="rId16"/>
    <p:sldId id="267" r:id="rId17"/>
    <p:sldId id="266" r:id="rId18"/>
    <p:sldId id="268" r:id="rId19"/>
    <p:sldId id="290" r:id="rId20"/>
    <p:sldId id="271" r:id="rId21"/>
    <p:sldId id="272" r:id="rId22"/>
    <p:sldId id="273" r:id="rId23"/>
    <p:sldId id="274" r:id="rId24"/>
    <p:sldId id="276" r:id="rId25"/>
    <p:sldId id="277" r:id="rId26"/>
    <p:sldId id="278" r:id="rId27"/>
    <p:sldId id="279" r:id="rId28"/>
    <p:sldId id="286" r:id="rId29"/>
    <p:sldId id="287" r:id="rId30"/>
    <p:sldId id="289" r:id="rId31"/>
    <p:sldId id="288" r:id="rId32"/>
  </p:sldIdLst>
  <p:sldSz cx="12192000" cy="6858000"/>
  <p:notesSz cx="6797675" cy="992632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50012"/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78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61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D8C35-22ED-40AA-9A39-CA6B0030A4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124E6-AC78-4D42-8826-0D90359C46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1391" cy="6856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3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0556" y="2981802"/>
            <a:ext cx="55069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海峡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科技生态城空港产业</a:t>
            </a: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园，位于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厦门新机场空港产业区，总占地</a:t>
            </a:r>
            <a:r>
              <a:rPr lang="en-US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亩，涵盖空港基础产业、现代服务业、高科技制造业及现代物流业等，同时兼有休闲度假、先进医疗保健、购物中心、商住及教育等多项配套服务功能，是一个现代化、综合性的海滨新区。</a:t>
            </a:r>
            <a:endParaRPr lang="zh-CN" altLang="en-US" sz="16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966642" y="2437415"/>
            <a:ext cx="1926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产业</a:t>
            </a:r>
            <a:r>
              <a:rPr lang="zh-CN" altLang="en-US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地产</a:t>
            </a:r>
            <a:endParaRPr lang="zh-CN" altLang="en-US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966642" y="1536447"/>
            <a:ext cx="1528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地产开发</a:t>
            </a:r>
            <a:endParaRPr lang="en-US" altLang="zh-CN" sz="20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50"/>
            <a:ext cx="12191997" cy="685719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97837" y="2627265"/>
            <a:ext cx="5633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产品系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涵盖：</a:t>
            </a:r>
            <a:endParaRPr lang="en-US" altLang="zh-CN" sz="1600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高端改善置业家庭打造的</a:t>
            </a: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“天字系”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城市精英家庭精心打造，以低密、绿色为特色的改善居住产品</a:t>
            </a: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“景字系”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精工品质引领全新生活方式的康居型</a:t>
            </a: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“四季系”</a:t>
            </a:r>
            <a:endParaRPr lang="en-US" altLang="zh-CN" sz="1600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77400" y="5081789"/>
            <a:ext cx="2684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“四季”系列项目代表</a:t>
            </a:r>
            <a:endParaRPr lang="zh-CN" altLang="en-US" sz="1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5582" y="5071823"/>
            <a:ext cx="2902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“景字”系列项目代表</a:t>
            </a:r>
            <a:endParaRPr lang="zh-CN" altLang="en-US" sz="1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5780" y="5042638"/>
            <a:ext cx="2753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“天字”系列项目代表</a:t>
            </a:r>
            <a:endParaRPr lang="zh-CN" altLang="en-US" sz="1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8850" y="2199532"/>
            <a:ext cx="172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住宅地产</a:t>
            </a:r>
            <a:endParaRPr lang="zh-CN" altLang="en-US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72150" y="5456113"/>
            <a:ext cx="13147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北京四季花都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76498" y="5742605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厦门四季阳光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955493" y="5456113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深圳四季阳光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949195" y="5742605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泉州四季阳光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68989" y="545654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北京雍景台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68989" y="5743032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上海柏景湾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5264" y="545654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天津柏景湾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95264" y="5743032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上海雍景湾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94537" y="5456540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天津雍景府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03424" y="547212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天宸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3424" y="575861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上海天悦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3424" y="604929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厦门天誉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85717" y="5472126"/>
            <a:ext cx="12618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北京西山天璟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65230" y="544713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上海天誉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31489" y="575861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上海天珑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31489" y="604929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厦门天峰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965230" y="573362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上海天璟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65230" y="602430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泉州天峰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6"/>
          <p:cNvSpPr txBox="1"/>
          <p:nvPr/>
        </p:nvSpPr>
        <p:spPr>
          <a:xfrm>
            <a:off x="966642" y="1525689"/>
            <a:ext cx="1528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地产开发</a:t>
            </a:r>
            <a:endParaRPr lang="en-US" altLang="zh-CN" sz="20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200761" y="5184122"/>
            <a:ext cx="0" cy="142474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088854" y="5072071"/>
            <a:ext cx="0" cy="142474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343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7128" y="2442721"/>
            <a:ext cx="50233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中骏商业地产涵盖购物中心、高端写字楼、高级酒店、商业休闲街区、体育场馆等业态，致力于为客户创建精彩愉悦的办公、购物、休闲娱乐的城市生活空间。</a:t>
            </a:r>
            <a:endParaRPr lang="en-US" altLang="zh-CN" sz="1600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7126" y="3941730"/>
            <a:ext cx="5023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骏商业管理有限公司是中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骏集团全</a:t>
            </a:r>
            <a:r>
              <a:rPr lang="zh-CN" altLang="en-US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资子公司，致力于探索与发展高品质生活空间，并以创新的经营理念打造崭新的消费生活观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966642" y="1536447"/>
            <a:ext cx="1528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商业管理</a:t>
            </a:r>
            <a:endParaRPr lang="en-US" altLang="zh-CN" sz="20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5" y="0"/>
            <a:ext cx="1219343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77370" y="2345939"/>
            <a:ext cx="45957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世邦泰和物业管理有限公司是中骏</a:t>
            </a:r>
            <a:r>
              <a:rPr lang="zh-CN" altLang="en-US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集团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全资子公司，拥有国家物业管理一级资质，现为福建省物业管理企业副会长单位。公司以物业管理为主营业务，业态涵盖别墅、花园洋房、高层住宅、酒店式公寓、</a:t>
            </a:r>
            <a:r>
              <a:rPr lang="en-US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SOHO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、商业城市综合体、写字楼等多种物业类型。</a:t>
            </a:r>
            <a:endParaRPr lang="zh-CN" altLang="en-US" sz="16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7370" y="4654263"/>
            <a:ext cx="4635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公司在</a:t>
            </a:r>
            <a:r>
              <a:rPr lang="en-US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年通过</a:t>
            </a:r>
            <a:r>
              <a:rPr lang="en-US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ISO9001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质量管理体系认证，并于</a:t>
            </a:r>
            <a:r>
              <a:rPr lang="en-US" altLang="en-US" sz="1600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600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en-US" sz="1600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en-US" sz="1600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年度连续三年荣膺中国物业管理品牌价值</a:t>
            </a:r>
            <a:r>
              <a:rPr lang="en-US" altLang="en-US" sz="1600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600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强。</a:t>
            </a:r>
            <a:endParaRPr lang="zh-CN" altLang="en-US" sz="1600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966642" y="1536447"/>
            <a:ext cx="1528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业管理</a:t>
            </a:r>
            <a:endParaRPr lang="en-US" altLang="zh-CN" sz="20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8419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7808" y="2116698"/>
            <a:ext cx="4565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面向</a:t>
            </a:r>
            <a:r>
              <a:rPr lang="zh-CN" altLang="en-US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未来，中骏集团基于对客户智慧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生活趋势及消费升级的</a:t>
            </a:r>
            <a:r>
              <a:rPr lang="zh-CN" altLang="en-US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研究，开始构建“</a:t>
            </a:r>
            <a:r>
              <a:rPr lang="en-US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FUN</a:t>
            </a:r>
            <a:r>
              <a:rPr lang="en-US" altLang="zh-CN" sz="1600" spc="1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幸福生活</a:t>
            </a:r>
            <a:r>
              <a:rPr lang="zh-CN" altLang="en-US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生态圈。</a:t>
            </a:r>
            <a:endParaRPr lang="zh-CN" altLang="en-US" sz="16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3291" y="1532123"/>
            <a:ext cx="341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</a:t>
            </a:r>
            <a:r>
              <a:rPr lang="en-US" altLang="zh-CN" sz="2000" b="1" baseline="30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幸福生活生态圈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863" y="3831771"/>
            <a:ext cx="1212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FUNLIVE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方隅公寓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312" y="3831770"/>
            <a:ext cx="15348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FUNWORK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联合办公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1490" y="5089892"/>
            <a:ext cx="1567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FUNSUPER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超燃健身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89033" y="5228391"/>
            <a:ext cx="1132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大健康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9225" y="5167811"/>
            <a:ext cx="1416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….…..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5" cy="685800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  <a:alpha val="0"/>
              </a:scheme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120" y="241129"/>
            <a:ext cx="1481766" cy="697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" y="16114"/>
            <a:ext cx="12188212" cy="68550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62742" y="4532573"/>
            <a:ext cx="158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r>
              <a:rPr lang="zh-CN" altLang="en-US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5973" y="4518392"/>
            <a:ext cx="1230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9719" y="4512539"/>
            <a:ext cx="143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5865" y="4527928"/>
            <a:ext cx="1534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78435" y="4497150"/>
            <a:ext cx="1661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2391" y="3618874"/>
            <a:ext cx="1556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97494" y="2826006"/>
            <a:ext cx="1362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105</a:t>
            </a:r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80113" y="1971939"/>
            <a:ext cx="1876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</a:t>
            </a:r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70382" y="1650298"/>
            <a:ext cx="1849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</a:t>
            </a:r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41169" y="434066"/>
            <a:ext cx="2011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28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8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2462" y="1309663"/>
            <a:ext cx="3760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近年销售情况（单位：人民币元）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6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88638" y="1306306"/>
            <a:ext cx="832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1902" y="4564800"/>
            <a:ext cx="2152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中骏集团进军地产领域</a:t>
            </a:r>
            <a:endParaRPr lang="en-US" altLang="zh-CN" sz="1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5473" y="2533943"/>
            <a:ext cx="1785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1997</a:t>
            </a:r>
            <a:r>
              <a:rPr lang="zh-CN" altLang="en-US" sz="1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04662" y="3942619"/>
            <a:ext cx="3239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进军一线城市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CBD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中骏世界城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厦泉：蓝湾半岛、海岸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号、中骏大厦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18426" y="3127420"/>
            <a:ext cx="2745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福建省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最大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城市综合体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财富中心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02747" y="3584790"/>
            <a:ext cx="9604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65279" y="2687831"/>
            <a:ext cx="1845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年至</a:t>
            </a:r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400" b="1" dirty="0" smtClean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26474" y="3840514"/>
            <a:ext cx="1619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年至</a:t>
            </a:r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400" b="1" dirty="0" smtClean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99223" y="2747302"/>
            <a:ext cx="1029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0"/>
          <p:cNvSpPr txBox="1"/>
          <p:nvPr/>
        </p:nvSpPr>
        <p:spPr>
          <a:xfrm>
            <a:off x="707250" y="4203920"/>
            <a:ext cx="1077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400" b="1" dirty="0">
              <a:solidFill>
                <a:srgbClr val="E5001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12"/>
          <p:cNvSpPr txBox="1"/>
          <p:nvPr/>
        </p:nvSpPr>
        <p:spPr>
          <a:xfrm>
            <a:off x="1351586" y="2892420"/>
            <a:ext cx="2587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奠定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福建领先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地位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骏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景园、翠湖庄园、碧湖豪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庭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3"/>
          <p:cNvSpPr txBox="1"/>
          <p:nvPr/>
        </p:nvSpPr>
        <p:spPr>
          <a:xfrm>
            <a:off x="3053645" y="3654304"/>
            <a:ext cx="21614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1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年至</a:t>
            </a:r>
            <a:r>
              <a:rPr lang="en-US" altLang="zh-CN" sz="1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4496861" y="2772242"/>
            <a:ext cx="16205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年至</a:t>
            </a:r>
            <a:r>
              <a:rPr lang="en-US" altLang="zh-CN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5"/>
          <p:cNvSpPr txBox="1"/>
          <p:nvPr/>
        </p:nvSpPr>
        <p:spPr>
          <a:xfrm>
            <a:off x="6237700" y="3913964"/>
            <a:ext cx="1315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港交所上市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6"/>
          <p:cNvSpPr txBox="1"/>
          <p:nvPr/>
        </p:nvSpPr>
        <p:spPr>
          <a:xfrm>
            <a:off x="6793863" y="2988893"/>
            <a:ext cx="2597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产品多元化、滨海度假综合体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金海岸、天峰、天誉等豪宅产品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17"/>
          <p:cNvSpPr txBox="1"/>
          <p:nvPr/>
        </p:nvSpPr>
        <p:spPr>
          <a:xfrm>
            <a:off x="8036404" y="4177944"/>
            <a:ext cx="2949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区域聚焦 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多业态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布局北京、上海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深圳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杭州、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南京、苏州、厦门等一线及核心二线城市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8"/>
          <p:cNvSpPr txBox="1"/>
          <p:nvPr/>
        </p:nvSpPr>
        <p:spPr>
          <a:xfrm>
            <a:off x="9959119" y="3051783"/>
            <a:ext cx="1907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公司总部迁至上海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全国化布局进一步深化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3053645" y="1211240"/>
            <a:ext cx="832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进军一线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9"/>
          <p:cNvSpPr txBox="1"/>
          <p:nvPr/>
        </p:nvSpPr>
        <p:spPr>
          <a:xfrm>
            <a:off x="4788133" y="1219017"/>
            <a:ext cx="832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香港上市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6519801" y="1306306"/>
            <a:ext cx="95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多业态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8338188" y="1205765"/>
            <a:ext cx="832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地产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9"/>
          <p:cNvSpPr txBox="1"/>
          <p:nvPr/>
        </p:nvSpPr>
        <p:spPr>
          <a:xfrm>
            <a:off x="10081618" y="1219017"/>
            <a:ext cx="832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布局全国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7701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97698" y="2489294"/>
            <a:ext cx="2641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区域聚焦 多业态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9662" y="3084183"/>
            <a:ext cx="1649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9662" y="3583372"/>
            <a:ext cx="4642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角、环渤海、粤港澳、海西、中西部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9662" y="4220625"/>
            <a:ext cx="1513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聚焦城市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29661" y="4717393"/>
            <a:ext cx="41377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一线及核心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城市、弹性进入强三线城市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3" y="178451"/>
            <a:ext cx="1260764" cy="59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3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1463" y="1411705"/>
            <a:ext cx="4047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在开发和待开发项目近百个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463" y="2820560"/>
            <a:ext cx="526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成功进驻一线和核心二线城市房地产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463" y="2117185"/>
            <a:ext cx="542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拥有土地储备总规划建筑面积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2200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㎡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409077" y="3523935"/>
            <a:ext cx="61332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北京：中骏天宸、中骏四季阳光（燕郊）、中骏西山天璟、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中骏雍景台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上海：中骏天誉、中骏天悦、中骏天璟、中骏天珑、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中骏柏景湾、中骏雍景湾、中骏广场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天津：中骏柏景湾、中骏雍景府、中骏云景台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深圳：中骏四季阳光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杭州、厦门、苏州、南京、济南、南昌、青岛、徐州、惠州、镇江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886"/>
            <a:ext cx="12193435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7647" y="2118771"/>
            <a:ext cx="1036935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骏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集团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创办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1987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总部设在上海，是一家多元化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产业化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、国际化的综合性城市运营服务商，业务体系涵盖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地产、文化旅游地产、产业地产、住宅地产、长租公寓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联合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办公、健身与大健康等新型业务板块及物业管理，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房地产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开发一级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资质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和国家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一级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资质，年销售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规模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四百亿元人民币。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月，其在香港联交所主板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上市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（股票代码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01966.HK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16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343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37173" y="2933745"/>
            <a:ext cx="5231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年目标销售额达</a:t>
            </a:r>
            <a:r>
              <a:rPr lang="en-US" altLang="zh-CN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54450" y="5089251"/>
            <a:ext cx="5064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年内实现销售额超</a:t>
            </a:r>
            <a:r>
              <a:rPr lang="en-US" altLang="zh-CN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亿目标</a:t>
            </a:r>
            <a:endParaRPr lang="zh-CN" altLang="en-US" sz="2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1243327" y="3962294"/>
            <a:ext cx="26508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6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1038224" y="1746669"/>
            <a:ext cx="26508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zh-CN" altLang="en-US" sz="6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7"/>
            <a:ext cx="12192000" cy="685719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44487" y="1776745"/>
            <a:ext cx="1838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关键价值主张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12033" y="2945991"/>
            <a:ext cx="1679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企业使命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2033" y="4189860"/>
            <a:ext cx="148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企业愿景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2593984" y="2242288"/>
            <a:ext cx="2097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专筑您的感动</a:t>
            </a:r>
            <a:endParaRPr lang="zh-CN" altLang="en-US" sz="2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1478980" y="3370034"/>
            <a:ext cx="4484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创建智慧生活 让幸福触手可及</a:t>
            </a:r>
            <a:endParaRPr lang="zh-CN" altLang="en-US" sz="2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1031944" y="4589970"/>
            <a:ext cx="5148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打造受人尊敬的百年企业</a:t>
            </a:r>
            <a:endParaRPr lang="en-US" altLang="zh-CN" sz="2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成为全球领先的城市运营服务商</a:t>
            </a:r>
            <a:endParaRPr lang="zh-CN" altLang="en-US" sz="2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343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6831" y="2276178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客户至上、持续奋斗、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6831" y="413821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专注客户需求的匠心精神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958654" y="1750527"/>
            <a:ext cx="1532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价值观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7"/>
          <p:cNvSpPr txBox="1"/>
          <p:nvPr/>
        </p:nvSpPr>
        <p:spPr>
          <a:xfrm>
            <a:off x="958654" y="3587628"/>
            <a:ext cx="1446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中骏精神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906831" y="2705146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简单自律、开放创新、惧者生存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7"/>
          <p:cNvSpPr txBox="1"/>
          <p:nvPr/>
        </p:nvSpPr>
        <p:spPr>
          <a:xfrm>
            <a:off x="906831" y="4596734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不用扬鞭自奋蹄的拼搏精神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958654" y="5092932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以未来决定现在的创新精神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958654" y="558913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利他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赢的合作精神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7"/>
            <a:ext cx="12192000" cy="685719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20375" y="3936120"/>
            <a:ext cx="1338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en-US" altLang="zh-CN" sz="28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2476" y="1258173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三大经营管理核心要素</a:t>
            </a:r>
            <a:endParaRPr lang="zh-CN" altLang="en-US" sz="28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2707" y="2111139"/>
            <a:ext cx="36140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专注、聚焦</a:t>
            </a:r>
            <a:endParaRPr lang="en-US" altLang="zh-CN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未来决定现在</a:t>
            </a:r>
            <a:endParaRPr lang="zh-CN" altLang="en-US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2464" y="3660232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企业管理目标是组织流程建设</a:t>
            </a:r>
            <a:endParaRPr lang="en-US" altLang="zh-CN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化系统是充分授权的基础</a:t>
            </a:r>
            <a:endParaRPr lang="zh-CN" altLang="en-US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72707" y="5343034"/>
            <a:ext cx="3516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企业管理本质是人力资源构建</a:t>
            </a:r>
            <a:endParaRPr lang="en-US" altLang="zh-CN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b="1" dirty="0" smtClean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选人</a:t>
            </a:r>
            <a:r>
              <a:rPr lang="en-US" altLang="zh-CN" sz="20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绩效管理</a:t>
            </a:r>
            <a:r>
              <a:rPr lang="en-US" altLang="zh-CN" sz="20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激励</a:t>
            </a:r>
            <a:r>
              <a:rPr lang="zh-CN" altLang="en-US" sz="20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endParaRPr lang="en-US" altLang="zh-CN" sz="20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5509" y="2062170"/>
            <a:ext cx="1567543" cy="27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文本框 5"/>
          <p:cNvSpPr txBox="1"/>
          <p:nvPr/>
        </p:nvSpPr>
        <p:spPr>
          <a:xfrm>
            <a:off x="3298602" y="2357360"/>
            <a:ext cx="1338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</a:t>
            </a:r>
            <a:endParaRPr lang="en-US" altLang="zh-CN" sz="28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3298604" y="5482222"/>
            <a:ext cx="1338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  <a:endParaRPr lang="zh-CN" altLang="en-US" sz="28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252"/>
            <a:ext cx="1219343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42590" y="1236998"/>
            <a:ext cx="4169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四大开发管理核心要素</a:t>
            </a:r>
            <a:endParaRPr lang="zh-CN" altLang="en-US" sz="28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9077" y="3233650"/>
            <a:ext cx="2177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土地投资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1043" y="3240155"/>
            <a:ext cx="176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开发运营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7323" y="3233650"/>
            <a:ext cx="2393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销售节奏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57454" y="3240155"/>
            <a:ext cx="2702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成本把控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85157" y="1853064"/>
            <a:ext cx="1567543" cy="27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398101" y="4873122"/>
            <a:ext cx="1577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好地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2296" y="4902828"/>
            <a:ext cx="1577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建好房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24262" y="4902828"/>
            <a:ext cx="1577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卖好房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6228" y="4902828"/>
            <a:ext cx="1577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成本优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343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12538" y="2109606"/>
            <a:ext cx="4887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惧  者  生  存</a:t>
            </a:r>
            <a:endParaRPr lang="zh-CN" altLang="en-US" sz="48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2782" y="3239058"/>
            <a:ext cx="4963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敬畏 ･ 思维底线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10343" y="2072141"/>
            <a:ext cx="1567543" cy="27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8370" y="1834221"/>
            <a:ext cx="2471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专筑您的感动</a:t>
            </a:r>
            <a:endParaRPr lang="zh-CN" altLang="en-US" sz="24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791" y="2629787"/>
            <a:ext cx="1382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专筑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8370" y="3127951"/>
            <a:ext cx="5467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中骏将不断提升自己的专业能力、秉承专注的态度及匠心精神，为客户提供高品质的产品和服务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4141" y="4145747"/>
            <a:ext cx="97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8125" y="4673466"/>
            <a:ext cx="5565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中骏在为客户创造价值及提供超预期的产品和服务中，通过对极致体验的追求，从而感动客户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5" y="0"/>
            <a:ext cx="12193435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85441" y="4841890"/>
            <a:ext cx="948384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黄朝阳主席荣获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年中国房地产领军企业”桂冠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黄朝阳主席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荣获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地产年度影响力人物奖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黄朝阳主席荣获“行业杰出人物奖”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5441" y="986855"/>
            <a:ext cx="2331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企业荣誉</a:t>
            </a:r>
            <a:endParaRPr lang="zh-CN" altLang="en-US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2781" y="4318569"/>
            <a:ext cx="2013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个人荣誉</a:t>
            </a:r>
            <a:endParaRPr lang="zh-CN" altLang="en-US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80804" y="1404443"/>
            <a:ext cx="868020" cy="973"/>
          </a:xfrm>
          <a:prstGeom prst="line">
            <a:avLst/>
          </a:prstGeom>
          <a:ln w="12700">
            <a:solidFill>
              <a:srgbClr val="E5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0804" y="4738246"/>
            <a:ext cx="868020" cy="973"/>
          </a:xfrm>
          <a:prstGeom prst="line">
            <a:avLst/>
          </a:prstGeom>
          <a:ln w="12700">
            <a:solidFill>
              <a:srgbClr val="E5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85441" y="1475629"/>
            <a:ext cx="618808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“中国房地产开发企业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强”（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“中国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强”（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 “中国房地产开发企业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强”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“中国房地产卓越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榜”及“成长力卓越奖”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“厦门市最佳雇主”品牌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 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香港上市企业港股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强评选“飞腾企业奖” 第一名 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 “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港股百强企业”第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1974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9897" y="126315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近年捐资情况：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897" y="1632482"/>
            <a:ext cx="7859790" cy="2316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中骏集团向福建南安慈善总会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捐款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亿元人民币，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成立南安慈善总会中骏慈善基金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骏集团对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厦门大学贫困学子的助学基金扩大至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中骏集团与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中华思源工程扶贫基金会扬帆公益基金达成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长期合作，并捐赠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中骏集团捐资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，助力福建省发树慈善基金会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中骏集团捐资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支持厦大翔安校区建设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中骏集团捐资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支持南安教育建设，扩建南昌小学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集团捐资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支持翔安民政局救助基金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03310" y="1721408"/>
            <a:ext cx="1567543" cy="27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99897" y="1186667"/>
            <a:ext cx="2416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捐资情况</a:t>
            </a:r>
            <a:endParaRPr lang="zh-CN" altLang="en-US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03310" y="1603403"/>
            <a:ext cx="868020" cy="3333"/>
          </a:xfrm>
          <a:prstGeom prst="line">
            <a:avLst/>
          </a:prstGeom>
          <a:ln w="12700">
            <a:solidFill>
              <a:srgbClr val="E5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99897" y="4178841"/>
            <a:ext cx="1302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荣誉榜单</a:t>
            </a:r>
            <a:endParaRPr lang="zh-CN" altLang="en-US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003310" y="4602775"/>
            <a:ext cx="868020" cy="973"/>
          </a:xfrm>
          <a:prstGeom prst="line">
            <a:avLst/>
          </a:prstGeom>
          <a:ln w="12700">
            <a:solidFill>
              <a:srgbClr val="E5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99897" y="4658350"/>
            <a:ext cx="53920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黄朝阳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主席位居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年胡润慈善榜第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黄朝阳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主席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年福布斯中国慈善榜第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黄朝阳主席获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年“八闽慈善之星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黄朝阳主席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年福布斯中国慈善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榜第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黄朝阳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主席获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年福建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侨心公益事业杰出贡献奖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6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8721" cy="688431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5173" y="2888323"/>
            <a:ext cx="1118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1987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5439" y="3221222"/>
            <a:ext cx="2106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成立中骏集团前身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泉州汽车材料工业公司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37840" y="1537057"/>
            <a:ext cx="995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1992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7813" y="1836605"/>
            <a:ext cx="2060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中骏电气有限公司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中骏设立香港公司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26741" y="2911206"/>
            <a:ext cx="1180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1994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87365" y="3284415"/>
            <a:ext cx="2071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成为日本住友建筑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机械在中国总代理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36059" y="1533092"/>
            <a:ext cx="97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79739" y="1850686"/>
            <a:ext cx="1284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中骏置业控股有限公司成立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56846" y="2926782"/>
            <a:ext cx="111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41800" y="3315663"/>
            <a:ext cx="1945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与日本住友株式会社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合资成立住重中骏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12956" y="1532701"/>
            <a:ext cx="125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24689" y="1860793"/>
            <a:ext cx="2272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与日本石川岛株式会社合资成立石川岛（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IHI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）中骏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91844" y="2947472"/>
            <a:ext cx="1388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44146" y="3302427"/>
            <a:ext cx="2202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骏置业控股有限公司在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香港联交所主板挂牌上市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67646" y="1163369"/>
            <a:ext cx="108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66948" y="1478613"/>
            <a:ext cx="24697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中骏集团总部移师上海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明确未来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迈入千亿级房企的战略目标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构建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FUN</a:t>
            </a:r>
            <a:r>
              <a:rPr lang="en-US" altLang="en-US" sz="1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幸福生活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生态圈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043169" y="3280538"/>
            <a:ext cx="1646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年中骏置业正式更名中骏集团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17924" y="2926782"/>
            <a:ext cx="1388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6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31" y="1706216"/>
            <a:ext cx="1243569" cy="12435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3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91630" y="3003388"/>
            <a:ext cx="4312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标志由两个方体的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叠加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互补使其形成齿轮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表明了中骏奠基行业的特质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5715" y="2210664"/>
            <a:ext cx="31245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骏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2000" dirty="0" smtClean="0">
                <a:solidFill>
                  <a:schemeClr val="bg1"/>
                </a:solidFill>
              </a:rPr>
              <a:t>“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中国之骏马</a:t>
            </a:r>
            <a:r>
              <a:rPr lang="zh-CN" altLang="zh-CN" sz="2000" dirty="0" smtClean="0">
                <a:solidFill>
                  <a:schemeClr val="bg1"/>
                </a:solidFill>
              </a:rPr>
              <a:t>”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167" y="1539213"/>
            <a:ext cx="613666" cy="5752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7193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763399" y="1721309"/>
            <a:ext cx="1567543" cy="27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216074" y="2159000"/>
            <a:ext cx="0" cy="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04147" y="508794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地产开发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83851" y="4780168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4838700" algn="l"/>
              </a:tabLst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</a:t>
            </a:r>
            <a:r>
              <a:rPr lang="en-US" altLang="zh-CN" sz="2000" b="1" baseline="30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2000" b="1" baseline="30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tabLst>
                <a:tab pos="4838700" algn="l"/>
              </a:tabLst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幸福生活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tabLst>
                <a:tab pos="4838700" algn="l"/>
              </a:tabLst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生态圈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19211" y="508794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物业管理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44805" y="5087944"/>
            <a:ext cx="12875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商业管理 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731"/>
            <a:ext cx="1219343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4354" y="2792969"/>
            <a:ext cx="3798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中骏重工（厦门）有限公司</a:t>
            </a:r>
            <a:endParaRPr lang="zh-CN" altLang="en-US" sz="1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354" y="3126659"/>
            <a:ext cx="3341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建筑机械、工程设备、电力设备、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产业机械及环保设备等大型机械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4354" y="3825001"/>
            <a:ext cx="3389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住重中骏（厦门）建机有限公司</a:t>
            </a:r>
            <a:endParaRPr lang="zh-CN" altLang="en-US" sz="1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4354" y="4156584"/>
            <a:ext cx="4273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大型挖掘机、摊铺机、林业、矿业等特种机械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4354" y="4685708"/>
            <a:ext cx="3939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石川岛中骏（厦门）建机有限公司</a:t>
            </a:r>
            <a:endParaRPr lang="zh-CN" altLang="en-US" sz="1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4354" y="5015680"/>
            <a:ext cx="3909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中小型液压挖掘机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小挖世界领舞者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1578" y="1947323"/>
            <a:ext cx="251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中骏机电控股有限公司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343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6703" y="1948807"/>
            <a:ext cx="252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中骏电气发展有限公司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9868" y="2909264"/>
            <a:ext cx="3372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中骏电气（厦门</a:t>
            </a:r>
            <a:r>
              <a:rPr lang="zh-CN" altLang="en-US" sz="16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有限</a:t>
            </a:r>
            <a:r>
              <a:rPr lang="zh-CN" altLang="en-US" sz="16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endParaRPr lang="en-US" altLang="zh-CN" sz="1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中骏电气（泉州</a:t>
            </a:r>
            <a:r>
              <a:rPr lang="zh-CN" altLang="en-US" sz="1600" b="1" dirty="0" smtClean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）有限公司</a:t>
            </a:r>
            <a:endParaRPr lang="en-US" altLang="zh-CN" sz="1600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9868" y="4123749"/>
            <a:ext cx="4647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专业生产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110kv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以下各种类型电力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1" y="10886"/>
            <a:ext cx="1219343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6642" y="1536447"/>
            <a:ext cx="1528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地产开发</a:t>
            </a:r>
            <a:endParaRPr lang="en-US" altLang="zh-CN" sz="20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0839" y="2306702"/>
            <a:ext cx="35086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涵盖文化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旅游地产、产业地产、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住宅等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房地产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开发的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综合性城市运营服务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商，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布局长三角、环渤海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粤港澳大湾区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及中西部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经济区，聚焦于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一线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及核心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弹性进入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三线城市。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足迹遍布上海、北京、深圳等近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城，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土地储备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2200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㎡，在开发及待开发项目近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" y="16462"/>
            <a:ext cx="12191390" cy="685685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45973" y="2474374"/>
            <a:ext cx="1926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E500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文化旅游地产</a:t>
            </a:r>
            <a:endParaRPr lang="zh-CN" altLang="en-US" b="1" dirty="0">
              <a:solidFill>
                <a:srgbClr val="E500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6642" y="3058262"/>
            <a:ext cx="4996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骏·黄金海岸占地约</a:t>
            </a:r>
            <a:r>
              <a:rPr lang="en-US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亩，集休闲度假、文化、旅游、酒店、商住</a:t>
            </a: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、购物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功能于一体，坐拥山、海、滩、湾、林等城市绝版自然资源</a:t>
            </a:r>
            <a:r>
              <a:rPr lang="zh-CN" altLang="zh-CN" sz="1600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，是最</a:t>
            </a:r>
            <a:r>
              <a:rPr lang="zh-CN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具代表性的现代化、生态型滨海国际化社区之一。</a:t>
            </a:r>
            <a:endParaRPr lang="zh-CN" altLang="en-US" sz="16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966642" y="1536447"/>
            <a:ext cx="1528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地产开发</a:t>
            </a:r>
            <a:endParaRPr lang="en-US" altLang="zh-CN" sz="20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7" y="152558"/>
            <a:ext cx="1300557" cy="61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3331</Words>
  <Application>WPS 演示</Application>
  <PresentationFormat>宽屏</PresentationFormat>
  <Paragraphs>420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幼圆</vt:lpstr>
      <vt:lpstr>Calibri Light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292</cp:revision>
  <cp:lastPrinted>2018-06-04T08:38:00Z</cp:lastPrinted>
  <dcterms:created xsi:type="dcterms:W3CDTF">2018-01-17T07:27:00Z</dcterms:created>
  <dcterms:modified xsi:type="dcterms:W3CDTF">2019-03-07T03:00:53Z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